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8"/>
  </p:notesMasterIdLst>
  <p:sldIdLst>
    <p:sldId id="287" r:id="rId2"/>
    <p:sldId id="283" r:id="rId3"/>
    <p:sldId id="306" r:id="rId4"/>
    <p:sldId id="307" r:id="rId5"/>
    <p:sldId id="303" r:id="rId6"/>
    <p:sldId id="305" r:id="rId7"/>
    <p:sldId id="315" r:id="rId8"/>
    <p:sldId id="336" r:id="rId9"/>
    <p:sldId id="327" r:id="rId10"/>
    <p:sldId id="331" r:id="rId11"/>
    <p:sldId id="332" r:id="rId12"/>
    <p:sldId id="338" r:id="rId13"/>
    <p:sldId id="333" r:id="rId14"/>
    <p:sldId id="337" r:id="rId15"/>
    <p:sldId id="339" r:id="rId16"/>
    <p:sldId id="301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pos="257">
          <p15:clr>
            <a:srgbClr val="A4A3A4"/>
          </p15:clr>
        </p15:guide>
        <p15:guide id="3" pos="7423">
          <p15:clr>
            <a:srgbClr val="A4A3A4"/>
          </p15:clr>
        </p15:guide>
        <p15:guide id="4" orient="horz" pos="42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6C6CC5"/>
    <a:srgbClr val="4545C5"/>
    <a:srgbClr val="1B3656"/>
    <a:srgbClr val="061E37"/>
    <a:srgbClr val="0B233D"/>
    <a:srgbClr val="648DBA"/>
    <a:srgbClr val="BABABA"/>
    <a:srgbClr val="144B59"/>
    <a:srgbClr val="0E36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中度样式 3 - 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A488322-F2BA-4B5B-9748-0D474271808F}" styleName="中度样式 3 - 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7" autoAdjust="0"/>
    <p:restoredTop sz="95061" autoAdjust="0"/>
  </p:normalViewPr>
  <p:slideViewPr>
    <p:cSldViewPr snapToGrid="0" snapToObjects="1">
      <p:cViewPr varScale="1">
        <p:scale>
          <a:sx n="82" d="100"/>
          <a:sy n="82" d="100"/>
        </p:scale>
        <p:origin x="102" y="570"/>
      </p:cViewPr>
      <p:guideLst>
        <p:guide orient="horz" pos="663"/>
        <p:guide pos="257"/>
        <p:guide pos="7423"/>
        <p:guide orient="horz" pos="42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wmf>
</file>

<file path=ppt/media/image13.wmf>
</file>

<file path=ppt/media/image14.wmf>
</file>

<file path=ppt/media/image15.wmf>
</file>

<file path=ppt/media/image16.wmf>
</file>

<file path=ppt/media/image17.png>
</file>

<file path=ppt/media/image18.png>
</file>

<file path=ppt/media/image19.wmf>
</file>

<file path=ppt/media/image2.pn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png>
</file>

<file path=ppt/media/image27.png>
</file>

<file path=ppt/media/image28.wmf>
</file>

<file path=ppt/media/image29.wmf>
</file>

<file path=ppt/media/image3.wmf>
</file>

<file path=ppt/media/image30.wmf>
</file>

<file path=ppt/media/image31.jpeg>
</file>

<file path=ppt/media/image32.jpeg>
</file>

<file path=ppt/media/image33.png>
</file>

<file path=ppt/media/image4.wmf>
</file>

<file path=ppt/media/image5.wmf>
</file>

<file path=ppt/media/image6.wmf>
</file>

<file path=ppt/media/image7.wmf>
</file>

<file path=ppt/media/image8.wm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DDD1A4-63E9-4C41-BD0C-A6576214358F}" type="datetimeFigureOut">
              <a:rPr kumimoji="1" lang="zh-CN" altLang="en-US" smtClean="0"/>
              <a:t>2023/8/2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765C3-F77A-6D4A-A49F-194A41CA7D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0160" y="6669160"/>
            <a:ext cx="12214136" cy="199000"/>
          </a:xfrm>
          <a:prstGeom prst="rect">
            <a:avLst/>
          </a:prstGeom>
          <a:solidFill>
            <a:srgbClr val="254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8/2/2023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.bin"/><Relationship Id="rId13" Type="http://schemas.openxmlformats.org/officeDocument/2006/relationships/image" Target="../media/image23.wmf"/><Relationship Id="rId3" Type="http://schemas.openxmlformats.org/officeDocument/2006/relationships/image" Target="../media/image18.png"/><Relationship Id="rId7" Type="http://schemas.openxmlformats.org/officeDocument/2006/relationships/image" Target="../media/image20.wmf"/><Relationship Id="rId12" Type="http://schemas.openxmlformats.org/officeDocument/2006/relationships/oleObject" Target="../embeddings/oleObject16.bin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3.bin"/><Relationship Id="rId11" Type="http://schemas.openxmlformats.org/officeDocument/2006/relationships/image" Target="../media/image22.wmf"/><Relationship Id="rId5" Type="http://schemas.openxmlformats.org/officeDocument/2006/relationships/image" Target="../media/image19.wmf"/><Relationship Id="rId10" Type="http://schemas.openxmlformats.org/officeDocument/2006/relationships/oleObject" Target="../embeddings/oleObject15.bin"/><Relationship Id="rId4" Type="http://schemas.openxmlformats.org/officeDocument/2006/relationships/oleObject" Target="../embeddings/oleObject12.bin"/><Relationship Id="rId9" Type="http://schemas.openxmlformats.org/officeDocument/2006/relationships/image" Target="../media/image21.w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9.bin"/><Relationship Id="rId3" Type="http://schemas.openxmlformats.org/officeDocument/2006/relationships/image" Target="../media/image24.wmf"/><Relationship Id="rId7" Type="http://schemas.openxmlformats.org/officeDocument/2006/relationships/image" Target="../media/image27.png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wmf"/><Relationship Id="rId4" Type="http://schemas.openxmlformats.org/officeDocument/2006/relationships/oleObject" Target="../embeddings/oleObject18.bin"/><Relationship Id="rId9" Type="http://schemas.openxmlformats.org/officeDocument/2006/relationships/image" Target="../media/image28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0.wm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1.bin"/><Relationship Id="rId5" Type="http://schemas.openxmlformats.org/officeDocument/2006/relationships/image" Target="../media/image29.wmf"/><Relationship Id="rId4" Type="http://schemas.openxmlformats.org/officeDocument/2006/relationships/oleObject" Target="../embeddings/oleObject20.bin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7" Type="http://schemas.openxmlformats.org/officeDocument/2006/relationships/image" Target="../media/image5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4.wmf"/><Relationship Id="rId4" Type="http://schemas.openxmlformats.org/officeDocument/2006/relationships/oleObject" Target="../embeddings/oleObject2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7" Type="http://schemas.openxmlformats.org/officeDocument/2006/relationships/image" Target="../media/image8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7.wmf"/><Relationship Id="rId4" Type="http://schemas.openxmlformats.org/officeDocument/2006/relationships/oleObject" Target="../embeddings/oleObject5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3" Type="http://schemas.openxmlformats.org/officeDocument/2006/relationships/oleObject" Target="../embeddings/oleObject7.bin"/><Relationship Id="rId7" Type="http://schemas.openxmlformats.org/officeDocument/2006/relationships/oleObject" Target="../embeddings/oleObject9.bin"/><Relationship Id="rId12" Type="http://schemas.openxmlformats.org/officeDocument/2006/relationships/image" Target="../media/image16.w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wmf"/><Relationship Id="rId11" Type="http://schemas.openxmlformats.org/officeDocument/2006/relationships/oleObject" Target="../embeddings/oleObject11.bin"/><Relationship Id="rId5" Type="http://schemas.openxmlformats.org/officeDocument/2006/relationships/oleObject" Target="../embeddings/oleObject8.bin"/><Relationship Id="rId10" Type="http://schemas.openxmlformats.org/officeDocument/2006/relationships/image" Target="../media/image15.wmf"/><Relationship Id="rId4" Type="http://schemas.openxmlformats.org/officeDocument/2006/relationships/image" Target="../media/image12.wmf"/><Relationship Id="rId9" Type="http://schemas.openxmlformats.org/officeDocument/2006/relationships/oleObject" Target="../embeddings/oleObject10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026570" y="4489774"/>
            <a:ext cx="2430734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参考材料：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人造天体动力学与空间态势感知导论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332619" y="1874697"/>
            <a:ext cx="9527468" cy="2676711"/>
            <a:chOff x="2916" y="2952"/>
            <a:chExt cx="15004" cy="4215"/>
          </a:xfrm>
        </p:grpSpPr>
        <p:sp>
          <p:nvSpPr>
            <p:cNvPr id="2" name="矩形 1"/>
            <p:cNvSpPr/>
            <p:nvPr/>
          </p:nvSpPr>
          <p:spPr>
            <a:xfrm>
              <a:off x="3279" y="4265"/>
              <a:ext cx="14400" cy="10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en-US" altLang="zh-CN" sz="36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14 </a:t>
              </a:r>
              <a:r>
                <a:rPr lang="zh-CN" altLang="en-US" sz="3600" b="1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轨道误差和碰撞概率计算</a:t>
              </a:r>
              <a:endParaRPr lang="zh-CN" altLang="en-US" sz="3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3400" y="3462"/>
              <a:ext cx="14028" cy="3212"/>
            </a:xfrm>
            <a:prstGeom prst="rect">
              <a:avLst/>
            </a:prstGeom>
            <a:noFill/>
            <a:ln w="31750">
              <a:solidFill>
                <a:srgbClr val="061E3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44B59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192" y="3196"/>
              <a:ext cx="725" cy="725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6973" y="6182"/>
              <a:ext cx="641" cy="708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7279" y="6459"/>
              <a:ext cx="641" cy="708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2916" y="2952"/>
              <a:ext cx="725" cy="725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40C9EDEE-C428-CD5D-2D05-1EC178B15FB5}"/>
              </a:ext>
            </a:extLst>
          </p:cNvPr>
          <p:cNvSpPr/>
          <p:nvPr/>
        </p:nvSpPr>
        <p:spPr>
          <a:xfrm>
            <a:off x="3003414" y="4516087"/>
            <a:ext cx="6181775" cy="13086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本团组学位论文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fontAlgn="auto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空间碎片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模型与风险分析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650274D-9BA1-B051-E073-2FA520F9F45B}"/>
              </a:ext>
            </a:extLst>
          </p:cNvPr>
          <p:cNvSpPr/>
          <p:nvPr/>
        </p:nvSpPr>
        <p:spPr>
          <a:xfrm>
            <a:off x="8085659" y="5483605"/>
            <a:ext cx="34323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林厚源 </a:t>
            </a:r>
            <a:r>
              <a:rPr lang="en-US" altLang="zh-CN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in 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  <a:sym typeface="+mn-ea"/>
              </a:rPr>
              <a:t>2023</a:t>
            </a:r>
          </a:p>
          <a:p>
            <a:pPr fontAlgn="auto">
              <a:spcAft>
                <a:spcPts val="0"/>
              </a:spcAft>
            </a:pP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1408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碰撞概率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计算需求 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 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假设：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TCA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位置和速度矢量（惯性坐标系）；</a:t>
            </a:r>
            <a:endParaRPr lang="en-US" altLang="zh-CN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TCA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位置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误差椭球矩阵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（星体坐标系）；</a:t>
            </a:r>
            <a:endParaRPr lang="en-US" altLang="zh-CN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将目标看作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与最大长度等效的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球体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；</a:t>
            </a:r>
            <a:endParaRPr lang="en-US" altLang="zh-CN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交会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过程的相对运动近似为线性（极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短时间内发生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忽略速度不确定性且加速度无变化</a:t>
            </a:r>
            <a:endParaRPr lang="en-US" altLang="zh-CN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位置误差矩阵保持不变并服从三维高斯分布</a:t>
            </a:r>
          </a:p>
          <a:p>
            <a:pPr marL="800100" lvl="1" indent="-342900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目标定轨过程独立 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-&gt; 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位置误差椭球不相关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-&gt;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相对位置误差等于二者位置误差矩阵之和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碰撞概率 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= 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相对位置误差概率密度函数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联合球体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内的三维积分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10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碰撞概率计算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D16AC7A-649C-7612-BB1B-4876CC5BE3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8103" y="1729335"/>
            <a:ext cx="1488307" cy="216144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A1FE5D0-7501-F382-7E87-BDE8D3E054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5313" y="1557152"/>
            <a:ext cx="2099687" cy="2247900"/>
          </a:xfrm>
          <a:prstGeom prst="rect">
            <a:avLst/>
          </a:prstGeom>
        </p:spPr>
      </p:pic>
      <p:sp>
        <p:nvSpPr>
          <p:cNvPr id="10" name="箭头: 右 9">
            <a:extLst>
              <a:ext uri="{FF2B5EF4-FFF2-40B4-BE49-F238E27FC236}">
                <a16:creationId xmlns:a16="http://schemas.microsoft.com/office/drawing/2014/main" id="{A53658BD-987B-70F4-5810-EF33969287EE}"/>
              </a:ext>
            </a:extLst>
          </p:cNvPr>
          <p:cNvSpPr/>
          <p:nvPr/>
        </p:nvSpPr>
        <p:spPr>
          <a:xfrm>
            <a:off x="9230995" y="2353408"/>
            <a:ext cx="561975" cy="8953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1F434EB-F3AC-BF66-B270-1341560BE6A5}"/>
              </a:ext>
            </a:extLst>
          </p:cNvPr>
          <p:cNvSpPr/>
          <p:nvPr/>
        </p:nvSpPr>
        <p:spPr>
          <a:xfrm>
            <a:off x="9684325" y="3722776"/>
            <a:ext cx="214947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联合球体</a:t>
            </a:r>
            <a:endParaRPr 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C5BE095-641A-2CCA-70B3-8448854B50B7}"/>
              </a:ext>
            </a:extLst>
          </p:cNvPr>
          <p:cNvSpPr/>
          <p:nvPr/>
        </p:nvSpPr>
        <p:spPr>
          <a:xfrm>
            <a:off x="9792970" y="1095487"/>
            <a:ext cx="214947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联合误差椭球</a:t>
            </a:r>
            <a:endParaRPr 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82130F6E-B870-CD9D-C659-9DE465A363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8457369"/>
              </p:ext>
            </p:extLst>
          </p:nvPr>
        </p:nvGraphicFramePr>
        <p:xfrm>
          <a:off x="2536825" y="5703888"/>
          <a:ext cx="7156450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3578040" imgH="364320" progId="Equation.AxMath">
                  <p:embed/>
                </p:oleObj>
              </mc:Choice>
              <mc:Fallback>
                <p:oleObj name="AxMath" r:id="rId4" imgW="3578040" imgH="3643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36825" y="5703888"/>
                        <a:ext cx="7156450" cy="727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99D58BB2-C944-0E8D-46FD-023B4146F7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3726639"/>
              </p:ext>
            </p:extLst>
          </p:nvPr>
        </p:nvGraphicFramePr>
        <p:xfrm>
          <a:off x="11323131" y="1809782"/>
          <a:ext cx="27622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137880" imgH="189360" progId="Equation.AxMath">
                  <p:embed/>
                </p:oleObj>
              </mc:Choice>
              <mc:Fallback>
                <p:oleObj name="AxMath" r:id="rId6" imgW="137880" imgH="189360" progId="Equation.AxMath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82130F6E-B870-CD9D-C659-9DE465A3637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323131" y="1809782"/>
                        <a:ext cx="27622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4ACF4BF5-DFCA-1070-D1DA-BB023646D5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6104312"/>
              </p:ext>
            </p:extLst>
          </p:nvPr>
        </p:nvGraphicFramePr>
        <p:xfrm>
          <a:off x="11015156" y="2610583"/>
          <a:ext cx="30797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153720" imgH="190800" progId="Equation.AxMath">
                  <p:embed/>
                </p:oleObj>
              </mc:Choice>
              <mc:Fallback>
                <p:oleObj name="AxMath" r:id="rId8" imgW="153720" imgH="190800" progId="Equation.AxMath">
                  <p:embed/>
                  <p:pic>
                    <p:nvPicPr>
                      <p:cNvPr id="14" name="对象 13">
                        <a:extLst>
                          <a:ext uri="{FF2B5EF4-FFF2-40B4-BE49-F238E27FC236}">
                            <a16:creationId xmlns:a16="http://schemas.microsoft.com/office/drawing/2014/main" id="{99D58BB2-C944-0E8D-46FD-023B4146F7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1015156" y="2610583"/>
                        <a:ext cx="307975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5DFD0B95-12E2-1EF6-7100-A54A4B279D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3695770"/>
              </p:ext>
            </p:extLst>
          </p:nvPr>
        </p:nvGraphicFramePr>
        <p:xfrm>
          <a:off x="8398098" y="2490602"/>
          <a:ext cx="30797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153720" imgH="190800" progId="Equation.AxMath">
                  <p:embed/>
                </p:oleObj>
              </mc:Choice>
              <mc:Fallback>
                <p:oleObj name="AxMath" r:id="rId10" imgW="153720" imgH="190800" progId="Equation.AxMath">
                  <p:embed/>
                  <p:pic>
                    <p:nvPicPr>
                      <p:cNvPr id="15" name="对象 14">
                        <a:extLst>
                          <a:ext uri="{FF2B5EF4-FFF2-40B4-BE49-F238E27FC236}">
                            <a16:creationId xmlns:a16="http://schemas.microsoft.com/office/drawing/2014/main" id="{4ACF4BF5-DFCA-1070-D1DA-BB023646D5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398098" y="2490602"/>
                        <a:ext cx="307975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B88A5AD1-CED5-3775-B0E7-8D5AB60726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9875999"/>
              </p:ext>
            </p:extLst>
          </p:nvPr>
        </p:nvGraphicFramePr>
        <p:xfrm>
          <a:off x="11169143" y="3248758"/>
          <a:ext cx="27940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139320" imgH="189360" progId="Equation.AxMath">
                  <p:embed/>
                </p:oleObj>
              </mc:Choice>
              <mc:Fallback>
                <p:oleObj name="AxMath" r:id="rId12" imgW="139320" imgH="189360" progId="Equation.AxMath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82130F6E-B870-CD9D-C659-9DE465A3637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1169143" y="3248758"/>
                        <a:ext cx="27940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22329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285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交会平面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将三维积分转化为二维积分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消去时间变量，不关注碰撞时刻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碰撞概率计算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C1643785-F46F-3DBA-505E-F56F6A39B6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5777101"/>
              </p:ext>
            </p:extLst>
          </p:nvPr>
        </p:nvGraphicFramePr>
        <p:xfrm>
          <a:off x="2250953" y="1707494"/>
          <a:ext cx="1332147" cy="4320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587160" imgH="190800" progId="Equation.AxMath">
                  <p:embed/>
                </p:oleObj>
              </mc:Choice>
              <mc:Fallback>
                <p:oleObj name="AxMath" r:id="rId2" imgW="587160" imgH="190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250953" y="1707494"/>
                        <a:ext cx="1332147" cy="4320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D8184D47-DDA3-413D-B753-59C8D14F3E6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7194338"/>
              </p:ext>
            </p:extLst>
          </p:nvPr>
        </p:nvGraphicFramePr>
        <p:xfrm>
          <a:off x="796925" y="3641188"/>
          <a:ext cx="6394450" cy="1216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3197880" imgH="608760" progId="Equation.AxMath">
                  <p:embed/>
                </p:oleObj>
              </mc:Choice>
              <mc:Fallback>
                <p:oleObj name="AxMath" r:id="rId4" imgW="3197880" imgH="6087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6925" y="3641188"/>
                        <a:ext cx="6394450" cy="1216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AFF719AB-BF67-96BC-5D2C-E2B5DABFB8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77037" y="4249201"/>
            <a:ext cx="2886075" cy="23241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9616E3A-C100-9685-51A1-1FE5DC73A6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05713" y="1238250"/>
            <a:ext cx="4562475" cy="3981450"/>
          </a:xfrm>
          <a:prstGeom prst="rect">
            <a:avLst/>
          </a:prstGeom>
        </p:spPr>
      </p:pic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87DCC6B0-2741-421C-19FA-36CB04D4C1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9035044"/>
              </p:ext>
            </p:extLst>
          </p:nvPr>
        </p:nvGraphicFramePr>
        <p:xfrm>
          <a:off x="1807246" y="2212846"/>
          <a:ext cx="2908800" cy="7178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1454400" imgH="358920" progId="Equation.AxMath">
                  <p:embed/>
                </p:oleObj>
              </mc:Choice>
              <mc:Fallback>
                <p:oleObj name="AxMath" r:id="rId8" imgW="1454400" imgH="358920" progId="Equation.AxMath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C103E6FE-7F17-A788-1C9C-221EEC00C8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807246" y="2212846"/>
                        <a:ext cx="2908800" cy="7178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182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186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协方差矩阵转换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交会平面内 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 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维积分位置误差椭球的选取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(2.6.1)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？？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碰撞概率计算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9194A7D-F00B-3EBA-35C7-0D550290F3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7037" y="4249201"/>
            <a:ext cx="2886075" cy="23241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6809671-D67B-4820-7A1C-BD4D39B7F0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5713" y="1238250"/>
            <a:ext cx="4562475" cy="3981450"/>
          </a:xfrm>
          <a:prstGeom prst="rect">
            <a:avLst/>
          </a:prstGeom>
        </p:spPr>
      </p:pic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4B6B5CA7-2BD4-A1DF-AB08-B6B96B0D5E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5123525"/>
              </p:ext>
            </p:extLst>
          </p:nvPr>
        </p:nvGraphicFramePr>
        <p:xfrm>
          <a:off x="2830513" y="2566988"/>
          <a:ext cx="1295400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646920" imgH="379440" progId="Equation.AxMath">
                  <p:embed/>
                </p:oleObj>
              </mc:Choice>
              <mc:Fallback>
                <p:oleObj name="AxMath" r:id="rId4" imgW="646920" imgH="379440" progId="Equation.AxMath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9814502E-2F57-273D-043B-407C0426D8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30513" y="2566988"/>
                        <a:ext cx="1295400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C483DEEE-76BE-D816-6BC8-1644ECA715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3794967"/>
              </p:ext>
            </p:extLst>
          </p:nvPr>
        </p:nvGraphicFramePr>
        <p:xfrm>
          <a:off x="2633663" y="3475038"/>
          <a:ext cx="1952625" cy="384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976680" imgH="192240" progId="Equation.AxMath">
                  <p:embed/>
                </p:oleObj>
              </mc:Choice>
              <mc:Fallback>
                <p:oleObj name="AxMath" r:id="rId6" imgW="976680" imgH="192240" progId="Equation.AxMath">
                  <p:embed/>
                  <p:pic>
                    <p:nvPicPr>
                      <p:cNvPr id="12" name="对象 11">
                        <a:extLst>
                          <a:ext uri="{FF2B5EF4-FFF2-40B4-BE49-F238E27FC236}">
                            <a16:creationId xmlns:a16="http://schemas.microsoft.com/office/drawing/2014/main" id="{83BDCA59-CD5D-5286-D280-B173A273D38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633663" y="3475038"/>
                        <a:ext cx="1952625" cy="384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20900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247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求解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？？？？？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坐标转换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极坐标 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 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概率密度函数线性对称轴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级数形式</a:t>
            </a: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碰撞概率计算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8436326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2797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最大碰撞概率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随着位置误差的增大，碰撞概率值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先增大然后减小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，在某处达到最大值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14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碰撞概率计算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4" name="图片 3" descr="Pc-sigmau曲线图（5：1：1）">
            <a:extLst>
              <a:ext uri="{FF2B5EF4-FFF2-40B4-BE49-F238E27FC236}">
                <a16:creationId xmlns:a16="http://schemas.microsoft.com/office/drawing/2014/main" id="{7416BFF1-D9FD-7957-4392-1A7B247B7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2007" y="2206431"/>
            <a:ext cx="5167214" cy="364477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21A43805-9201-6C5F-A99F-B85AF7B6BA0D}"/>
              </a:ext>
            </a:extLst>
          </p:cNvPr>
          <p:cNvSpPr/>
          <p:nvPr/>
        </p:nvSpPr>
        <p:spPr>
          <a:xfrm>
            <a:off x="613725" y="3106443"/>
            <a:ext cx="4462582" cy="21923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位置误差越小目标轨道的精度越高 </a:t>
            </a:r>
            <a:endParaRPr lang="en-US" alt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对尺寸大小一定而相对距离较大的交会事件发生碰撞的可能性越小</a:t>
            </a:r>
            <a:endParaRPr lang="en-US" alt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随着位置误差增大碰撞危险增大</a:t>
            </a:r>
            <a:endParaRPr 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5DBA85C-E8EF-F289-F1D7-1D62C980E441}"/>
              </a:ext>
            </a:extLst>
          </p:cNvPr>
          <p:cNvSpPr/>
          <p:nvPr/>
        </p:nvSpPr>
        <p:spPr>
          <a:xfrm>
            <a:off x="6855476" y="5929666"/>
            <a:ext cx="53365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由误差增大引起的“概率衰减”</a:t>
            </a:r>
            <a:endParaRPr lang="en-US" alt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</a:t>
            </a:r>
            <a:r>
              <a:rPr lang="zh-CN" altLang="en-US" sz="2000" b="1" strike="sngStrike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碰撞危险减小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对此次交会认识不足</a:t>
            </a:r>
            <a:endParaRPr 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50854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2416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最大碰撞概率关系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固定误差椭球长短轴比值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15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碰撞概率计算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2" name="图片 1" descr="Graph1">
            <a:extLst>
              <a:ext uri="{FF2B5EF4-FFF2-40B4-BE49-F238E27FC236}">
                <a16:creationId xmlns:a16="http://schemas.microsoft.com/office/drawing/2014/main" id="{32CC1B14-A7A1-73B0-68CF-C12DDA706F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90" t="7870" r="11556" b="7336"/>
          <a:stretch/>
        </p:blipFill>
        <p:spPr>
          <a:xfrm>
            <a:off x="1722903" y="2870016"/>
            <a:ext cx="4462582" cy="368783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A967F762-5A07-43B3-01F3-BC9B3BEF14DA}"/>
              </a:ext>
            </a:extLst>
          </p:cNvPr>
          <p:cNvSpPr/>
          <p:nvPr/>
        </p:nvSpPr>
        <p:spPr>
          <a:xfrm>
            <a:off x="94127" y="3160230"/>
            <a:ext cx="3401547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联合球体半径相同：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最大碰撞概率的连线在对数坐标系中近似为直线</a:t>
            </a:r>
            <a:endParaRPr lang="en-US" alt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alt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7A1A05E-0AF2-9E4A-76B0-CD671EFEC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771" y="2845241"/>
            <a:ext cx="4715533" cy="3791479"/>
          </a:xfrm>
          <a:prstGeom prst="rect">
            <a:avLst/>
          </a:prstGeom>
        </p:spPr>
      </p:pic>
      <p:graphicFrame>
        <p:nvGraphicFramePr>
          <p:cNvPr id="9" name="表格 9">
            <a:extLst>
              <a:ext uri="{FF2B5EF4-FFF2-40B4-BE49-F238E27FC236}">
                <a16:creationId xmlns:a16="http://schemas.microsoft.com/office/drawing/2014/main" id="{5DFD9769-A493-0652-A3E4-01CC67D78D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7437101"/>
              </p:ext>
            </p:extLst>
          </p:nvPr>
        </p:nvGraphicFramePr>
        <p:xfrm>
          <a:off x="6363994" y="1082258"/>
          <a:ext cx="5507065" cy="132080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906299">
                  <a:extLst>
                    <a:ext uri="{9D8B030D-6E8A-4147-A177-3AD203B41FA5}">
                      <a16:colId xmlns:a16="http://schemas.microsoft.com/office/drawing/2014/main" val="1454504453"/>
                    </a:ext>
                  </a:extLst>
                </a:gridCol>
                <a:gridCol w="1167732">
                  <a:extLst>
                    <a:ext uri="{9D8B030D-6E8A-4147-A177-3AD203B41FA5}">
                      <a16:colId xmlns:a16="http://schemas.microsoft.com/office/drawing/2014/main" val="2594104801"/>
                    </a:ext>
                  </a:extLst>
                </a:gridCol>
                <a:gridCol w="1049779">
                  <a:extLst>
                    <a:ext uri="{9D8B030D-6E8A-4147-A177-3AD203B41FA5}">
                      <a16:colId xmlns:a16="http://schemas.microsoft.com/office/drawing/2014/main" val="2797651257"/>
                    </a:ext>
                  </a:extLst>
                </a:gridCol>
                <a:gridCol w="1108755">
                  <a:extLst>
                    <a:ext uri="{9D8B030D-6E8A-4147-A177-3AD203B41FA5}">
                      <a16:colId xmlns:a16="http://schemas.microsoft.com/office/drawing/2014/main" val="3154610175"/>
                    </a:ext>
                  </a:extLst>
                </a:gridCol>
                <a:gridCol w="1274500">
                  <a:extLst>
                    <a:ext uri="{9D8B030D-6E8A-4147-A177-3AD203B41FA5}">
                      <a16:colId xmlns:a16="http://schemas.microsoft.com/office/drawing/2014/main" val="310853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最大碰撞概率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交会距离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位置误差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联合球体半径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结论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362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2000 m</a:t>
                      </a:r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altLang="zh-CN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km</a:t>
                      </a:r>
                      <a:endParaRPr lang="zh-CN" altLang="en-US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 m</a:t>
                      </a:r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无效概率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37611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&gt;10</a:t>
                      </a:r>
                      <a:r>
                        <a:rPr lang="en-US" altLang="zh-CN" baseline="30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−4</a:t>
                      </a:r>
                      <a:endParaRPr lang="zh-CN" altLang="en-US" baseline="30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1000 m</a:t>
                      </a:r>
                      <a:endParaRPr lang="zh-CN" altLang="en-US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 m</a:t>
                      </a:r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无需判定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4104682"/>
                  </a:ext>
                </a:extLst>
              </a:tr>
            </a:tbl>
          </a:graphicData>
        </a:graphic>
      </p:graphicFrame>
      <p:sp>
        <p:nvSpPr>
          <p:cNvPr id="6" name="矩形 5">
            <a:extLst>
              <a:ext uri="{FF2B5EF4-FFF2-40B4-BE49-F238E27FC236}">
                <a16:creationId xmlns:a16="http://schemas.microsoft.com/office/drawing/2014/main" id="{4D618CED-F775-894A-52BC-D5F8F0EFCB3F}"/>
              </a:ext>
            </a:extLst>
          </p:cNvPr>
          <p:cNvSpPr/>
          <p:nvPr/>
        </p:nvSpPr>
        <p:spPr>
          <a:xfrm>
            <a:off x="1372514" y="2191765"/>
            <a:ext cx="490443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交会距离相同：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不同尺寸的联合球体半径，最大碰撞概率的误差基本相同</a:t>
            </a:r>
            <a:endParaRPr lang="en-US" alt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alt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F059288E-D41E-3AA4-92F3-D13EE3914C4A}"/>
              </a:ext>
            </a:extLst>
          </p:cNvPr>
          <p:cNvSpPr/>
          <p:nvPr/>
        </p:nvSpPr>
        <p:spPr>
          <a:xfrm>
            <a:off x="6096000" y="4162425"/>
            <a:ext cx="866775" cy="126188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4127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6632088" cy="28387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碰撞概率计算（总成绩比例：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基于右侧数据，分别采用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三维坐标系下蒙特卡罗法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和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在交会坐标系下积分公式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计算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碰撞概率，取等效球体半径为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 m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；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判断该碰撞概率是否有效。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16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实习作业六</a:t>
            </a:r>
          </a:p>
        </p:txBody>
      </p:sp>
      <p:graphicFrame>
        <p:nvGraphicFramePr>
          <p:cNvPr id="8" name="表格 8">
            <a:extLst>
              <a:ext uri="{FF2B5EF4-FFF2-40B4-BE49-F238E27FC236}">
                <a16:creationId xmlns:a16="http://schemas.microsoft.com/office/drawing/2014/main" id="{CAC01010-996A-BF76-C5C1-D5D7C46DA2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0518621"/>
              </p:ext>
            </p:extLst>
          </p:nvPr>
        </p:nvGraphicFramePr>
        <p:xfrm>
          <a:off x="7266452" y="1470660"/>
          <a:ext cx="4713140" cy="3916680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1440539">
                  <a:extLst>
                    <a:ext uri="{9D8B030D-6E8A-4147-A177-3AD203B41FA5}">
                      <a16:colId xmlns:a16="http://schemas.microsoft.com/office/drawing/2014/main" val="2629381817"/>
                    </a:ext>
                  </a:extLst>
                </a:gridCol>
                <a:gridCol w="900876">
                  <a:extLst>
                    <a:ext uri="{9D8B030D-6E8A-4147-A177-3AD203B41FA5}">
                      <a16:colId xmlns:a16="http://schemas.microsoft.com/office/drawing/2014/main" val="473605256"/>
                    </a:ext>
                  </a:extLst>
                </a:gridCol>
                <a:gridCol w="1280858">
                  <a:extLst>
                    <a:ext uri="{9D8B030D-6E8A-4147-A177-3AD203B41FA5}">
                      <a16:colId xmlns:a16="http://schemas.microsoft.com/office/drawing/2014/main" val="3332468654"/>
                    </a:ext>
                  </a:extLst>
                </a:gridCol>
                <a:gridCol w="1090867">
                  <a:extLst>
                    <a:ext uri="{9D8B030D-6E8A-4147-A177-3AD203B41FA5}">
                      <a16:colId xmlns:a16="http://schemas.microsoft.com/office/drawing/2014/main" val="4094165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altLang="zh-CN" sz="1600" dirty="0">
                          <a:solidFill>
                            <a:schemeClr val="tx1"/>
                          </a:solidFill>
                        </a:rPr>
                        <a:t>IRIDIUM 21 Satellite </a:t>
                      </a:r>
                      <a:endParaRPr lang="zh-CN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altLang="zh-CN" sz="1600" dirty="0">
                          <a:solidFill>
                            <a:schemeClr val="tx1"/>
                          </a:solidFill>
                        </a:rPr>
                        <a:t>CZ-4 DEB</a:t>
                      </a:r>
                      <a:endParaRPr lang="zh-CN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5844426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>
                          <a:solidFill>
                            <a:schemeClr val="tx1"/>
                          </a:solidFill>
                        </a:rPr>
                        <a:t>位置/km</a:t>
                      </a:r>
                      <a:endParaRPr lang="en-US" altLang="zh-CN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i="1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</a:rPr>
                        <a:t>-1750.207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</a:rPr>
                        <a:t>-1750.145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201032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i="1" dirty="0">
                          <a:solidFill>
                            <a:schemeClr val="tx1"/>
                          </a:solidFill>
                        </a:rPr>
                        <a:t>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</a:rPr>
                        <a:t>2481.123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</a:rPr>
                        <a:t>2480.916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337178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i="1" dirty="0">
                          <a:solidFill>
                            <a:schemeClr val="tx1"/>
                          </a:solidFill>
                        </a:rPr>
                        <a:t>Z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</a:rPr>
                        <a:t>-6414.462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</a:rPr>
                        <a:t>-6414.150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184189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</a:rPr>
                        <a:t>速度/(km s</a:t>
                      </a:r>
                      <a:r>
                        <a:rPr lang="zh-CN" altLang="en-US" sz="1600" baseline="30000" dirty="0">
                          <a:solidFill>
                            <a:schemeClr val="tx1"/>
                          </a:solidFill>
                        </a:rPr>
                        <a:t>−</a:t>
                      </a:r>
                      <a:r>
                        <a:rPr lang="en-US" altLang="zh-CN" sz="1600" baseline="300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zh-CN" altLang="en-US" sz="1600" dirty="0">
                          <a:solidFill>
                            <a:schemeClr val="tx1"/>
                          </a:solidFill>
                        </a:rPr>
                        <a:t>)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i="1" dirty="0">
                          <a:solidFill>
                            <a:schemeClr val="tx1"/>
                          </a:solidFill>
                        </a:rPr>
                        <a:t>V</a:t>
                      </a:r>
                      <a:r>
                        <a:rPr lang="zh-CN" altLang="en-US" sz="1600" i="1" baseline="-25000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</a:rPr>
                        <a:t>2.989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</a:rPr>
                        <a:t>-1.637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168445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i="1" dirty="0">
                          <a:solidFill>
                            <a:schemeClr val="tx1"/>
                          </a:solidFill>
                        </a:rPr>
                        <a:t>V</a:t>
                      </a:r>
                      <a:r>
                        <a:rPr lang="zh-CN" altLang="en-US" sz="1600" i="1" baseline="-25000" dirty="0">
                          <a:solidFill>
                            <a:schemeClr val="tx1"/>
                          </a:solidFill>
                        </a:rPr>
                        <a:t>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</a:rPr>
                        <a:t>-6.085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</a:rPr>
                        <a:t>6.701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25563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i="1" dirty="0">
                          <a:solidFill>
                            <a:schemeClr val="tx1"/>
                          </a:solidFill>
                        </a:rPr>
                        <a:t>V</a:t>
                      </a:r>
                      <a:r>
                        <a:rPr lang="zh-CN" altLang="en-US" sz="1600" i="1" baseline="-25000" dirty="0">
                          <a:solidFill>
                            <a:schemeClr val="tx1"/>
                          </a:solidFill>
                        </a:rPr>
                        <a:t>z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</a:rPr>
                        <a:t>-3.171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</a:rPr>
                        <a:t>2.994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9526424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</a:rPr>
                        <a:t>误差</a:t>
                      </a:r>
                      <a:r>
                        <a:rPr lang="en-US" altLang="zh-CN" sz="16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en-GB" altLang="zh-CN" sz="1600" dirty="0">
                          <a:solidFill>
                            <a:schemeClr val="tx1"/>
                          </a:solidFill>
                        </a:rPr>
                        <a:t>km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i="1" dirty="0">
                          <a:solidFill>
                            <a:schemeClr val="tx1"/>
                          </a:solidFill>
                        </a:rPr>
                        <a:t>U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</a:rPr>
                        <a:t>0.9236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</a:rPr>
                        <a:t>0.7993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690097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i="1" dirty="0">
                          <a:solidFill>
                            <a:schemeClr val="tx1"/>
                          </a:solidFill>
                        </a:rPr>
                        <a:t>N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</a:rPr>
                        <a:t>0.1636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</a:rPr>
                        <a:t>0.1709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919042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i="1" dirty="0">
                          <a:solidFill>
                            <a:schemeClr val="tx1"/>
                          </a:solidFill>
                        </a:rPr>
                        <a:t>W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</a:rPr>
                        <a:t>0.0433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</a:rPr>
                        <a:t>0.0947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26195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5374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939463" y="2318343"/>
            <a:ext cx="5919241" cy="222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空间碎片的危害与应对</a:t>
            </a: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轨道误差和传播</a:t>
            </a: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碰撞概率计算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提纲</a:t>
            </a:r>
          </a:p>
        </p:txBody>
      </p:sp>
    </p:spTree>
    <p:extLst>
      <p:ext uri="{BB962C8B-B14F-4D97-AF65-F5344CB8AC3E}">
        <p14:creationId xmlns:p14="http://schemas.microsoft.com/office/powerpoint/2010/main" val="1831837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为什么要研究空间碎片，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空间碎片的危害与应对</a:t>
            </a:r>
          </a:p>
        </p:txBody>
      </p:sp>
    </p:spTree>
    <p:extLst>
      <p:ext uri="{BB962C8B-B14F-4D97-AF65-F5344CB8AC3E}">
        <p14:creationId xmlns:p14="http://schemas.microsoft.com/office/powerpoint/2010/main" val="126048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10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碰撞预警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核心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是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轨道预报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和</a:t>
            </a: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误差协方差分析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区域方法（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Box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固定规避区域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依据轨道预报的平均误差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碰撞概率（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当前主要应用的预警分析方法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最接近时刻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(Time of Closest </a:t>
            </a:r>
            <a:r>
              <a:rPr lang="en-US" altLang="zh-CN" sz="20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Approach,TCA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的最小距离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接近时刻位置速度几何关系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轨道不确定性（误差椭圆）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应用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：规避机动策略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空间碎片的危害与应对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94E81F0-B3DA-E041-80DE-82F6F0A079EE}"/>
              </a:ext>
            </a:extLst>
          </p:cNvPr>
          <p:cNvSpPr/>
          <p:nvPr/>
        </p:nvSpPr>
        <p:spPr>
          <a:xfrm>
            <a:off x="8049718" y="5185161"/>
            <a:ext cx="40023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区域方法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虚警率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比碰撞概率法高？</a:t>
            </a:r>
            <a:endParaRPr 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332AF765-4A77-FF27-6D27-206F4A62BFF6}"/>
              </a:ext>
            </a:extLst>
          </p:cNvPr>
          <p:cNvGrpSpPr/>
          <p:nvPr/>
        </p:nvGrpSpPr>
        <p:grpSpPr>
          <a:xfrm>
            <a:off x="7569812" y="2089776"/>
            <a:ext cx="4214200" cy="1716808"/>
            <a:chOff x="7638170" y="2236916"/>
            <a:chExt cx="4214200" cy="1716808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F6EF4117-D852-1ADA-3114-6CD9BCCF3F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38170" y="2236916"/>
              <a:ext cx="4214200" cy="1422528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ECD17FF0-B299-FB8A-AE55-0EF3E18FE771}"/>
                </a:ext>
              </a:extLst>
            </p:cNvPr>
            <p:cNvSpPr/>
            <p:nvPr/>
          </p:nvSpPr>
          <p:spPr>
            <a:xfrm>
              <a:off x="7931896" y="3645947"/>
              <a:ext cx="3626747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传统 </a:t>
              </a:r>
              <a:r>
                <a:rPr lang="en-US" altLang="zh-CN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BOX </a:t>
              </a: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区域判定法示意图</a:t>
              </a:r>
              <a:endParaRPr 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5860E9A8-2675-34A6-410C-534A04AFC72B}"/>
              </a:ext>
            </a:extLst>
          </p:cNvPr>
          <p:cNvSpPr/>
          <p:nvPr/>
        </p:nvSpPr>
        <p:spPr>
          <a:xfrm>
            <a:off x="4047346" y="5585271"/>
            <a:ext cx="400237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en-GB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1e-3</a:t>
            </a:r>
          </a:p>
          <a:p>
            <a:pPr algn="ctr" fontAlgn="auto">
              <a:spcAft>
                <a:spcPts val="0"/>
              </a:spcAft>
            </a:pPr>
            <a:r>
              <a:rPr lang="en-GB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1e-4</a:t>
            </a:r>
          </a:p>
          <a:p>
            <a:pPr algn="ctr" fontAlgn="auto">
              <a:spcAft>
                <a:spcPts val="0"/>
              </a:spcAft>
            </a:pPr>
            <a:r>
              <a:rPr lang="en-GB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1e-5</a:t>
            </a:r>
          </a:p>
        </p:txBody>
      </p:sp>
    </p:spTree>
    <p:extLst>
      <p:ext uri="{BB962C8B-B14F-4D97-AF65-F5344CB8AC3E}">
        <p14:creationId xmlns:p14="http://schemas.microsoft.com/office/powerpoint/2010/main" val="14912627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354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轨道确定：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t</a:t>
            </a:r>
            <a:r>
              <a:rPr lang="en-US" altLang="zh-CN" sz="2400" b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0 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时刻初始轨道均值 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+ 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初始协方差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不等于轨道真值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轨道预报（传播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, propagation / 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外推</a:t>
            </a: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, extrapolation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）：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t 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时刻轨道预报值和协方差预报值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5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轨道误差和传播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61B16EA7-9187-D475-E43F-EEAE6E889F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8894782"/>
              </p:ext>
            </p:extLst>
          </p:nvPr>
        </p:nvGraphicFramePr>
        <p:xfrm>
          <a:off x="3706813" y="4816856"/>
          <a:ext cx="3365500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1683000" imgH="199800" progId="Equation.AxMath">
                  <p:embed/>
                </p:oleObj>
              </mc:Choice>
              <mc:Fallback>
                <p:oleObj name="AxMath" r:id="rId2" imgW="1683000" imgH="199800" progId="Equation.AxMath">
                  <p:embed/>
                  <p:pic>
                    <p:nvPicPr>
                      <p:cNvPr id="6" name="对象 5">
                        <a:extLst>
                          <a:ext uri="{FF2B5EF4-FFF2-40B4-BE49-F238E27FC236}">
                            <a16:creationId xmlns:a16="http://schemas.microsoft.com/office/drawing/2014/main" id="{CE6AF065-8A7B-6D98-7681-2AB304E9D4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06813" y="4816856"/>
                        <a:ext cx="3365500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62F41A1D-6F97-094A-E713-29704C49CD6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8846236"/>
              </p:ext>
            </p:extLst>
          </p:nvPr>
        </p:nvGraphicFramePr>
        <p:xfrm>
          <a:off x="4157662" y="5358194"/>
          <a:ext cx="2012950" cy="730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1006560" imgH="365040" progId="Equation.AxMath">
                  <p:embed/>
                </p:oleObj>
              </mc:Choice>
              <mc:Fallback>
                <p:oleObj name="AxMath" r:id="rId4" imgW="1006560" imgH="365040" progId="Equation.AxMath">
                  <p:embed/>
                  <p:pic>
                    <p:nvPicPr>
                      <p:cNvPr id="7" name="对象 6">
                        <a:extLst>
                          <a:ext uri="{FF2B5EF4-FFF2-40B4-BE49-F238E27FC236}">
                            <a16:creationId xmlns:a16="http://schemas.microsoft.com/office/drawing/2014/main" id="{6BB197CD-338C-2F07-5A94-72D241862A8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57662" y="5358194"/>
                        <a:ext cx="2012950" cy="730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4DC55946-9613-9646-BD27-24C86B1220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5714498"/>
              </p:ext>
            </p:extLst>
          </p:nvPr>
        </p:nvGraphicFramePr>
        <p:xfrm>
          <a:off x="5905500" y="1844675"/>
          <a:ext cx="663575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331920" imgH="199800" progId="Equation.AxMath">
                  <p:embed/>
                </p:oleObj>
              </mc:Choice>
              <mc:Fallback>
                <p:oleObj name="AxMath" r:id="rId6" imgW="331920" imgH="199800" progId="Equation.AxMat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61B16EA7-9187-D475-E43F-EEAE6E889F4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905500" y="1844675"/>
                        <a:ext cx="663575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>
            <a:extLst>
              <a:ext uri="{FF2B5EF4-FFF2-40B4-BE49-F238E27FC236}">
                <a16:creationId xmlns:a16="http://schemas.microsoft.com/office/drawing/2014/main" id="{90C8637D-47E9-1277-D028-F9D5DAB43855}"/>
              </a:ext>
            </a:extLst>
          </p:cNvPr>
          <p:cNvSpPr/>
          <p:nvPr/>
        </p:nvSpPr>
        <p:spPr>
          <a:xfrm>
            <a:off x="5838825" y="5514138"/>
            <a:ext cx="20129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状态转移矩阵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096047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26015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误差椭球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常用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UNW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方向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6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轨道误差和传播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26D60D2-3537-D050-30B7-0567BAE40CD1}"/>
              </a:ext>
            </a:extLst>
          </p:cNvPr>
          <p:cNvSpPr/>
          <p:nvPr/>
        </p:nvSpPr>
        <p:spPr>
          <a:xfrm>
            <a:off x="7494105" y="1631281"/>
            <a:ext cx="3764445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轨道初始状态：高斯</a:t>
            </a:r>
            <a:endParaRPr 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8364BC0E-3E96-5C63-AA68-EE9E54C028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5308356"/>
              </p:ext>
            </p:extLst>
          </p:nvPr>
        </p:nvGraphicFramePr>
        <p:xfrm>
          <a:off x="1731327" y="2915871"/>
          <a:ext cx="4095750" cy="708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2047320" imgH="354240" progId="Equation.AxMath">
                  <p:embed/>
                </p:oleObj>
              </mc:Choice>
              <mc:Fallback>
                <p:oleObj name="AxMath" r:id="rId2" imgW="2047320" imgH="3542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731327" y="2915871"/>
                        <a:ext cx="4095750" cy="708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9814502E-2F57-273D-043B-407C0426D8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643570"/>
              </p:ext>
            </p:extLst>
          </p:nvPr>
        </p:nvGraphicFramePr>
        <p:xfrm>
          <a:off x="2559154" y="3850389"/>
          <a:ext cx="1838325" cy="1108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919800" imgH="554760" progId="Equation.AxMath">
                  <p:embed/>
                </p:oleObj>
              </mc:Choice>
              <mc:Fallback>
                <p:oleObj name="AxMath" r:id="rId4" imgW="919800" imgH="5547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59154" y="3850389"/>
                        <a:ext cx="1838325" cy="1108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83BDCA59-CD5D-5286-D280-B173A273D3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5963971"/>
              </p:ext>
            </p:extLst>
          </p:nvPr>
        </p:nvGraphicFramePr>
        <p:xfrm>
          <a:off x="2064030" y="5063040"/>
          <a:ext cx="2962275" cy="384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1481760" imgH="192240" progId="Equation.AxMath">
                  <p:embed/>
                </p:oleObj>
              </mc:Choice>
              <mc:Fallback>
                <p:oleObj name="AxMath" r:id="rId6" imgW="1481760" imgH="1922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064030" y="5063040"/>
                        <a:ext cx="2962275" cy="384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D82DB6C2-382F-DCF3-A8DB-4F86250FD16C}"/>
              </a:ext>
            </a:extLst>
          </p:cNvPr>
          <p:cNvSpPr/>
          <p:nvPr/>
        </p:nvSpPr>
        <p:spPr>
          <a:xfrm>
            <a:off x="7642123" y="3654059"/>
            <a:ext cx="376444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7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endParaRPr lang="zh-CN" sz="7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52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34433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非高斯性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坐标变换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蒙特卡洛方法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(Monte Carlo, MC)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无迹变换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(Unscented transform)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7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轨道误差和传播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1E4DD8E-7476-98FB-193A-EEA1A4956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185" y="3268629"/>
            <a:ext cx="4568234" cy="333129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860CED7-AC1E-2E2A-138E-10DAC25717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9047" y="1039448"/>
            <a:ext cx="5392988" cy="213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618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325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交会事件：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小于距离门限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数值方法：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程序实现简便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算法适用性强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漏报风险较小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计算时间长</a:t>
            </a:r>
            <a:endParaRPr lang="en-US" altLang="zh-CN" sz="2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8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碰撞概率计算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5BB586F-3891-5F6B-912B-63D15EE9CCA4}"/>
              </a:ext>
            </a:extLst>
          </p:cNvPr>
          <p:cNvSpPr txBox="1"/>
          <p:nvPr/>
        </p:nvSpPr>
        <p:spPr>
          <a:xfrm>
            <a:off x="5242877" y="1833936"/>
            <a:ext cx="6115050" cy="3449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解析方法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计算速度快，物理意义明确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而且可以获得碰撞点的变化规律，机动规避方法的选择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对于轨道类型和轨道数据类型敏感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由于摄动造成的漏报风险较大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9433991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2EAF2EBE-BB50-ACE8-ABDE-EE937EDF2F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71"/>
          <a:stretch/>
        </p:blipFill>
        <p:spPr>
          <a:xfrm>
            <a:off x="6881446" y="2364999"/>
            <a:ext cx="5198550" cy="356235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73993E9-243E-8CB3-A5B3-B7A0851E8693}"/>
              </a:ext>
            </a:extLst>
          </p:cNvPr>
          <p:cNvSpPr/>
          <p:nvPr/>
        </p:nvSpPr>
        <p:spPr>
          <a:xfrm>
            <a:off x="407987" y="1052513"/>
            <a:ext cx="11376025" cy="56591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筛选交会事件（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Hoots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几何筛选）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Closest Point of Approach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CPA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近地点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-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远地点筛选（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轨道有相交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）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轨道面交线地心距差和时间差筛选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轨道平面交线方向</a:t>
            </a:r>
            <a:endParaRPr lang="zh-CN" altLang="zh-CN" sz="20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可以证明圆轨道交线处            为</a:t>
            </a:r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CPA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椭圆轨道在交线附近迭代计算</a:t>
            </a:r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CPA</a:t>
            </a:r>
            <a:r>
              <a:rPr lang="zh-C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 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共面情形额外处理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9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碰撞概率计算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D5559433-9772-A8C6-9D95-8BEFDB0910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0179764"/>
              </p:ext>
            </p:extLst>
          </p:nvPr>
        </p:nvGraphicFramePr>
        <p:xfrm>
          <a:off x="2984500" y="2540000"/>
          <a:ext cx="3521075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1760040" imgH="388800" progId="Equation.AxMath">
                  <p:embed/>
                </p:oleObj>
              </mc:Choice>
              <mc:Fallback>
                <p:oleObj name="AxMath" r:id="rId3" imgW="1760040" imgH="388800" progId="Equation.AxMath">
                  <p:embed/>
                  <p:pic>
                    <p:nvPicPr>
                      <p:cNvPr id="6" name="对象 5">
                        <a:extLst>
                          <a:ext uri="{FF2B5EF4-FFF2-40B4-BE49-F238E27FC236}">
                            <a16:creationId xmlns:a16="http://schemas.microsoft.com/office/drawing/2014/main" id="{31B1A4AD-BDBA-8B6E-8CB3-A375C03C659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84500" y="2540000"/>
                        <a:ext cx="3521075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FCBB7E0F-565A-36EA-B3BD-C101E364DC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5512468"/>
              </p:ext>
            </p:extLst>
          </p:nvPr>
        </p:nvGraphicFramePr>
        <p:xfrm>
          <a:off x="3939442" y="3967163"/>
          <a:ext cx="3838575" cy="463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1919160" imgH="231120" progId="Equation.AxMath">
                  <p:embed/>
                </p:oleObj>
              </mc:Choice>
              <mc:Fallback>
                <p:oleObj name="AxMath" r:id="rId5" imgW="1919160" imgH="231120" progId="Equation.AxMat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69CB9B49-3D49-66F9-A6F3-39457A5A792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939442" y="3967163"/>
                        <a:ext cx="3838575" cy="463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0EAC2DAC-8556-41E5-3C32-07868F8A073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1541479"/>
              </p:ext>
            </p:extLst>
          </p:nvPr>
        </p:nvGraphicFramePr>
        <p:xfrm>
          <a:off x="2984500" y="5314574"/>
          <a:ext cx="99695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7" imgW="498600" imgH="190800" progId="Equation.AxMath">
                  <p:embed/>
                </p:oleObj>
              </mc:Choice>
              <mc:Fallback>
                <p:oleObj name="AxMath" r:id="rId7" imgW="498600" imgH="190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984500" y="5314574"/>
                        <a:ext cx="996950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82E20953-1BF7-7DE8-97FD-8BB09E49E5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9727397"/>
              </p:ext>
            </p:extLst>
          </p:nvPr>
        </p:nvGraphicFramePr>
        <p:xfrm>
          <a:off x="4320288" y="4470400"/>
          <a:ext cx="742950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9" imgW="371880" imgH="199800" progId="Equation.AxMath">
                  <p:embed/>
                </p:oleObj>
              </mc:Choice>
              <mc:Fallback>
                <p:oleObj name="AxMath" r:id="rId9" imgW="371880" imgH="199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320288" y="4470400"/>
                        <a:ext cx="742950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205CBFCA-20F4-B1A0-7FF5-D40A92BACF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7131947"/>
              </p:ext>
            </p:extLst>
          </p:nvPr>
        </p:nvGraphicFramePr>
        <p:xfrm>
          <a:off x="2881312" y="5695574"/>
          <a:ext cx="120332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1" imgW="601920" imgH="190800" progId="Equation.AxMath">
                  <p:embed/>
                </p:oleObj>
              </mc:Choice>
              <mc:Fallback>
                <p:oleObj name="AxMath" r:id="rId11" imgW="601920" imgH="190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881312" y="5695574"/>
                        <a:ext cx="1203325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37985910-27B2-D4D8-5E3B-E53CFBD0568E}"/>
              </a:ext>
            </a:extLst>
          </p:cNvPr>
          <p:cNvSpPr/>
          <p:nvPr/>
        </p:nvSpPr>
        <p:spPr>
          <a:xfrm>
            <a:off x="8234533" y="6112608"/>
            <a:ext cx="29325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缺点：未考虑摄动</a:t>
            </a:r>
            <a:endParaRPr 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44543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数学物理科学部 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数学物理科学部 模板</Template>
  <TotalTime>36401</TotalTime>
  <Words>819</Words>
  <Application>Microsoft Office PowerPoint</Application>
  <PresentationFormat>宽屏</PresentationFormat>
  <Paragraphs>185</Paragraphs>
  <Slides>16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等线</vt:lpstr>
      <vt:lpstr>华文行楷</vt:lpstr>
      <vt:lpstr>微软雅黑</vt:lpstr>
      <vt:lpstr>Arial</vt:lpstr>
      <vt:lpstr>Calibri</vt:lpstr>
      <vt:lpstr>Times New Roman</vt:lpstr>
      <vt:lpstr>Wingdings</vt:lpstr>
      <vt:lpstr>数学物理科学部 模板</vt:lpstr>
      <vt:lpstr>AxMath</vt:lpstr>
      <vt:lpstr>Equation.AxMath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USER</dc:creator>
  <cp:lastModifiedBy>Lin Hou-Yuan</cp:lastModifiedBy>
  <cp:revision>312</cp:revision>
  <dcterms:created xsi:type="dcterms:W3CDTF">2022-10-24T14:28:29Z</dcterms:created>
  <dcterms:modified xsi:type="dcterms:W3CDTF">2023-08-01T18:01:28Z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2052-4.6.1.7467</vt:lpwstr>
  </property>
</Properties>
</file>

<file path=docProps/thumbnail.jpeg>
</file>